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54" d="100"/>
          <a:sy n="54" d="100"/>
        </p:scale>
        <p:origin x="75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067EA-6F68-4503-A5BA-7CF44FE2DD8B}"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1EF562-1840-40FF-B3A7-6D049B2E4373}" type="slidenum">
              <a:rPr lang="en-US" smtClean="0"/>
              <a:t>‹#›</a:t>
            </a:fld>
            <a:endParaRPr lang="en-US"/>
          </a:p>
        </p:txBody>
      </p:sp>
    </p:spTree>
    <p:extLst>
      <p:ext uri="{BB962C8B-B14F-4D97-AF65-F5344CB8AC3E}">
        <p14:creationId xmlns:p14="http://schemas.microsoft.com/office/powerpoint/2010/main" val="2440937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053B7E-54E0-4E90-9FAC-E7F23B1EFA30}"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2541836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F16D16-F2A6-4D7F-B4C7-9CB0DCF92FB7}"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12392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4F86E07-8F17-4940-89AC-4BA7ABEA3B51}"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515546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121BDA-2FDB-4291-8A8F-C73BA0F1AC31}"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1279735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55409C-232E-437A-9863-C3D17E10A619}"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20387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763627C-6BB2-42D0-B15A-3D46D9EE1059}"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29997256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75B5C2-EDA0-412F-B825-41C69BF8E0F3}"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9913208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1FE3B6-6BE2-43AE-8615-93276AF1B1CC}"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175992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B0D185C-9630-4681-B28B-C1E901B05960}"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2393141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1AE516-4DC8-43D1-B649-F95C85330746}" type="datetime1">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3962501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F258A1F-C40D-4907-A7A1-05043C0CB3DA}" type="datetime1">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3964501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61704C-8B2F-4963-8E5B-4802C3C73C43}" type="datetime1">
              <a:rPr lang="en-US" smtClean="0"/>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4032130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4456FC-DE41-4F61-9186-372490382974}" type="datetime1">
              <a:rPr lang="en-US" smtClean="0"/>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3757480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F53052-0CEB-402E-A470-A0CDD138B42D}" type="datetime1">
              <a:rPr lang="en-US" smtClean="0"/>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3153514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1466CB-3BE6-4175-AC59-3E17A15F53BF}" type="datetime1">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1099186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D31201-2A82-4D74-BA5D-243FC54F824D}" type="datetime1">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C66E9-BB6D-4AF6-8D02-4760BA6C2FE3}" type="slidenum">
              <a:rPr lang="en-US" smtClean="0"/>
              <a:t>‹#›</a:t>
            </a:fld>
            <a:endParaRPr lang="en-US"/>
          </a:p>
        </p:txBody>
      </p:sp>
    </p:spTree>
    <p:extLst>
      <p:ext uri="{BB962C8B-B14F-4D97-AF65-F5344CB8AC3E}">
        <p14:creationId xmlns:p14="http://schemas.microsoft.com/office/powerpoint/2010/main" val="3030543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A88F55-670F-433F-9A97-1C2D540A3AA8}" type="datetime1">
              <a:rPr lang="en-US" smtClean="0"/>
              <a:t>8/7/2021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09C66E9-BB6D-4AF6-8D02-4760BA6C2FE3}" type="slidenum">
              <a:rPr lang="en-US" smtClean="0"/>
              <a:t>‹#›</a:t>
            </a:fld>
            <a:endParaRPr lang="en-US"/>
          </a:p>
        </p:txBody>
      </p:sp>
    </p:spTree>
    <p:extLst>
      <p:ext uri="{BB962C8B-B14F-4D97-AF65-F5344CB8AC3E}">
        <p14:creationId xmlns:p14="http://schemas.microsoft.com/office/powerpoint/2010/main" val="1964299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cl.us/Geospatial_data" TargetMode="External"/><Relationship Id="rId2" Type="http://schemas.openxmlformats.org/officeDocument/2006/relationships/hyperlink" Target="https://en.wikipedia.org/wiki/List_of_postal_codes_of_Canada:_M" TargetMode="External"/><Relationship Id="rId1" Type="http://schemas.openxmlformats.org/officeDocument/2006/relationships/slideLayout" Target="../slideLayouts/slideLayout2.xml"/><Relationship Id="rId4" Type="http://schemas.openxmlformats.org/officeDocument/2006/relationships/hyperlink" Target="https://foursquare.com/developers/app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4CFAE89-C6EB-49BA-B427-52BF23283760}"/>
              </a:ext>
            </a:extLst>
          </p:cNvPr>
          <p:cNvSpPr>
            <a:spLocks noGrp="1"/>
          </p:cNvSpPr>
          <p:nvPr>
            <p:ph type="subTitle" idx="1"/>
          </p:nvPr>
        </p:nvSpPr>
        <p:spPr/>
        <p:txBody>
          <a:bodyPr/>
          <a:lstStyle/>
          <a:p>
            <a:pPr algn="ctr"/>
            <a:r>
              <a:rPr lang="en-US" sz="3200" dirty="0"/>
              <a:t>Design By: </a:t>
            </a:r>
            <a:r>
              <a:rPr lang="en-US" sz="3200" dirty="0" err="1"/>
              <a:t>Mehrnoosh</a:t>
            </a:r>
            <a:r>
              <a:rPr lang="en-US" sz="3200" dirty="0"/>
              <a:t> </a:t>
            </a:r>
            <a:r>
              <a:rPr lang="en-US" sz="3200" dirty="0" err="1"/>
              <a:t>Nobakht</a:t>
            </a:r>
            <a:r>
              <a:rPr lang="en-US" sz="3200" dirty="0"/>
              <a:t> </a:t>
            </a:r>
          </a:p>
          <a:p>
            <a:endParaRPr lang="en-US" dirty="0"/>
          </a:p>
        </p:txBody>
      </p:sp>
      <p:sp>
        <p:nvSpPr>
          <p:cNvPr id="4" name="Rectangle 1">
            <a:extLst>
              <a:ext uri="{FF2B5EF4-FFF2-40B4-BE49-F238E27FC236}">
                <a16:creationId xmlns:a16="http://schemas.microsoft.com/office/drawing/2014/main" id="{0B3AC3A1-7924-4A60-97F5-4D1E05E6984E}"/>
              </a:ext>
            </a:extLst>
          </p:cNvPr>
          <p:cNvSpPr>
            <a:spLocks noGrp="1" noChangeArrowheads="1"/>
          </p:cNvSpPr>
          <p:nvPr>
            <p:ph type="ctrTitle"/>
          </p:nvPr>
        </p:nvSpPr>
        <p:spPr bwMode="auto">
          <a:xfrm>
            <a:off x="1192014" y="2844225"/>
            <a:ext cx="839704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000000"/>
                </a:solidFill>
                <a:effectLst/>
                <a:latin typeface="inherit"/>
                <a:ea typeface="Times New Roman" panose="02020603050405020304" pitchFamily="18" charset="0"/>
                <a:cs typeface="Times New Roman" panose="02020603050405020304" pitchFamily="18" charset="0"/>
              </a:rPr>
              <a:t>Finding the best place for Yoga Studio in Toronto</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5A578944-4F7E-4E95-9286-C5E856B5859B}"/>
              </a:ext>
            </a:extLst>
          </p:cNvPr>
          <p:cNvSpPr>
            <a:spLocks noGrp="1"/>
          </p:cNvSpPr>
          <p:nvPr>
            <p:ph type="sldNum" sz="quarter" idx="12"/>
          </p:nvPr>
        </p:nvSpPr>
        <p:spPr/>
        <p:txBody>
          <a:bodyPr/>
          <a:lstStyle/>
          <a:p>
            <a:fld id="{C09C66E9-BB6D-4AF6-8D02-4760BA6C2FE3}" type="slidenum">
              <a:rPr lang="en-US" smtClean="0"/>
              <a:t>1</a:t>
            </a:fld>
            <a:endParaRPr lang="en-US"/>
          </a:p>
        </p:txBody>
      </p:sp>
    </p:spTree>
    <p:extLst>
      <p:ext uri="{BB962C8B-B14F-4D97-AF65-F5344CB8AC3E}">
        <p14:creationId xmlns:p14="http://schemas.microsoft.com/office/powerpoint/2010/main" val="407267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D4299A-6237-4C6C-8820-B90BAB3A9A4C}"/>
              </a:ext>
            </a:extLst>
          </p:cNvPr>
          <p:cNvPicPr/>
          <p:nvPr/>
        </p:nvPicPr>
        <p:blipFill>
          <a:blip r:embed="rId2" cstate="screen">
            <a:extLst>
              <a:ext uri="{28A0092B-C50C-407E-A947-70E740481C1C}">
                <a14:useLocalDpi xmlns:a14="http://schemas.microsoft.com/office/drawing/2010/main"/>
              </a:ext>
            </a:extLst>
          </a:blip>
          <a:stretch>
            <a:fillRect/>
          </a:stretch>
        </p:blipFill>
        <p:spPr>
          <a:xfrm>
            <a:off x="577050" y="1137219"/>
            <a:ext cx="8588406" cy="5094906"/>
          </a:xfrm>
          <a:prstGeom prst="rect">
            <a:avLst/>
          </a:prstGeom>
        </p:spPr>
      </p:pic>
      <p:sp>
        <p:nvSpPr>
          <p:cNvPr id="3" name="Slide Number Placeholder 2">
            <a:extLst>
              <a:ext uri="{FF2B5EF4-FFF2-40B4-BE49-F238E27FC236}">
                <a16:creationId xmlns:a16="http://schemas.microsoft.com/office/drawing/2014/main" id="{B5194EA8-3E26-441C-84D0-7A845F688917}"/>
              </a:ext>
            </a:extLst>
          </p:cNvPr>
          <p:cNvSpPr>
            <a:spLocks noGrp="1"/>
          </p:cNvSpPr>
          <p:nvPr>
            <p:ph type="sldNum" sz="quarter" idx="12"/>
          </p:nvPr>
        </p:nvSpPr>
        <p:spPr/>
        <p:txBody>
          <a:bodyPr/>
          <a:lstStyle/>
          <a:p>
            <a:fld id="{C09C66E9-BB6D-4AF6-8D02-4760BA6C2FE3}" type="slidenum">
              <a:rPr lang="en-US" smtClean="0"/>
              <a:t>10</a:t>
            </a:fld>
            <a:endParaRPr lang="en-US"/>
          </a:p>
        </p:txBody>
      </p:sp>
    </p:spTree>
    <p:extLst>
      <p:ext uri="{BB962C8B-B14F-4D97-AF65-F5344CB8AC3E}">
        <p14:creationId xmlns:p14="http://schemas.microsoft.com/office/powerpoint/2010/main" val="2148541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4863EE0-00D4-401F-A8B3-BF59B96C5DEC}"/>
              </a:ext>
            </a:extLst>
          </p:cNvPr>
          <p:cNvSpPr txBox="1"/>
          <p:nvPr/>
        </p:nvSpPr>
        <p:spPr>
          <a:xfrm>
            <a:off x="710214" y="997565"/>
            <a:ext cx="8562512" cy="4862870"/>
          </a:xfrm>
          <a:prstGeom prst="rect">
            <a:avLst/>
          </a:prstGeom>
          <a:noFill/>
        </p:spPr>
        <p:txBody>
          <a:bodyPr wrap="square">
            <a:spAutoFit/>
          </a:bodyPr>
          <a:lstStyle/>
          <a:p>
            <a:pPr>
              <a:spcBef>
                <a:spcPts val="765"/>
              </a:spcBef>
            </a:pPr>
            <a:r>
              <a:rPr lang="en-US" sz="2400" b="1" dirty="0">
                <a:solidFill>
                  <a:schemeClr val="accent1">
                    <a:lumMod val="75000"/>
                  </a:schemeClr>
                </a:solidFill>
                <a:effectLst/>
                <a:latin typeface="inherit"/>
                <a:ea typeface="Times New Roman" panose="02020603050405020304" pitchFamily="18" charset="0"/>
              </a:rPr>
              <a:t>Methodology</a:t>
            </a:r>
            <a:endParaRPr lang="en-US" sz="2400" b="1"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r>
              <a:rPr lang="en-US" sz="1600" dirty="0">
                <a:solidFill>
                  <a:srgbClr val="000000"/>
                </a:solidFill>
                <a:effectLst/>
                <a:latin typeface="Helvetica" panose="020B0604020202020204" pitchFamily="34" charset="0"/>
                <a:ea typeface="Times New Roman" panose="02020603050405020304" pitchFamily="18" charset="0"/>
              </a:rPr>
              <a:t>In this project, we will focus our efforts on identifying areas of Toronto with a low number of yoga studios. We will limit our analysis to an area ~5km around the city center. In the first step, we gathered the necessary information: the location of every Yoga studio within 5 kilometers of the Toronto center, as determined by Foursquare data.</a:t>
            </a:r>
            <a:endParaRPr lang="en-US" sz="1600" dirty="0">
              <a:effectLst/>
              <a:latin typeface="Times New Roman" panose="02020603050405020304" pitchFamily="18" charset="0"/>
              <a:ea typeface="Times New Roman" panose="02020603050405020304" pitchFamily="18" charset="0"/>
            </a:endParaRPr>
          </a:p>
          <a:p>
            <a:pPr algn="just">
              <a:spcBef>
                <a:spcPts val="1200"/>
              </a:spcBef>
            </a:pPr>
            <a:r>
              <a:rPr lang="en-US" sz="1600" dirty="0">
                <a:solidFill>
                  <a:srgbClr val="000000"/>
                </a:solidFill>
                <a:effectLst/>
                <a:latin typeface="Helvetica" panose="020B0604020202020204" pitchFamily="34" charset="0"/>
                <a:ea typeface="Times New Roman" panose="02020603050405020304" pitchFamily="18" charset="0"/>
              </a:rPr>
              <a:t>The second step in our analysis will be the calculation and exploration of 'yoga studio density' across different areas of Toronto - we will use heatmaps to identify a few promising areas close to the center with a low number of yoga studios and focus our attention on those areas.</a:t>
            </a:r>
            <a:endParaRPr lang="en-US" sz="1600" dirty="0">
              <a:effectLst/>
              <a:latin typeface="Times New Roman" panose="02020603050405020304" pitchFamily="18" charset="0"/>
              <a:ea typeface="Times New Roman" panose="02020603050405020304" pitchFamily="18" charset="0"/>
            </a:endParaRPr>
          </a:p>
          <a:p>
            <a:pPr algn="just">
              <a:spcBef>
                <a:spcPts val="1200"/>
              </a:spcBef>
            </a:pPr>
            <a:r>
              <a:rPr lang="en-US" sz="1600" dirty="0">
                <a:solidFill>
                  <a:srgbClr val="000000"/>
                </a:solidFill>
                <a:effectLst/>
                <a:latin typeface="Helvetica" panose="020B0604020202020204" pitchFamily="34" charset="0"/>
                <a:ea typeface="Times New Roman" panose="02020603050405020304" pitchFamily="18" charset="0"/>
              </a:rPr>
              <a:t>In the third and final step, we will concentrate on the most promising areas and within those create clusters of locations that meet some basic requirements established in discussion with stakeholders: </a:t>
            </a:r>
            <a:endParaRPr lang="en-US" sz="1600" dirty="0">
              <a:effectLst/>
              <a:latin typeface="Times New Roman" panose="02020603050405020304" pitchFamily="18" charset="0"/>
              <a:ea typeface="Times New Roman" panose="02020603050405020304" pitchFamily="18" charset="0"/>
            </a:endParaRPr>
          </a:p>
          <a:p>
            <a:pPr algn="just">
              <a:spcBef>
                <a:spcPts val="1200"/>
              </a:spcBef>
            </a:pPr>
            <a:r>
              <a:rPr lang="en-US" sz="1600" dirty="0">
                <a:solidFill>
                  <a:srgbClr val="000000"/>
                </a:solidFill>
                <a:effectLst/>
                <a:latin typeface="Helvetica" panose="020B0604020202020204" pitchFamily="34" charset="0"/>
                <a:ea typeface="Times New Roman" panose="02020603050405020304" pitchFamily="18" charset="0"/>
              </a:rPr>
              <a:t>We will take into consideration locations without Yoga studios within a radius of 500 meters. We will present a map of all such locations but also create clusters (using k-means clustering) of those locations to identify general zones/neighborhoods/ addresses which should be a starting point for final 'street level' exploration and search for optimal venue location by stakeholders.</a:t>
            </a:r>
            <a:endParaRPr lang="en-US" sz="1600" dirty="0">
              <a:effectLst/>
              <a:latin typeface="Times New Roman" panose="02020603050405020304" pitchFamily="18" charset="0"/>
              <a:ea typeface="Times New Roman" panose="02020603050405020304" pitchFamily="18" charset="0"/>
            </a:endParaRPr>
          </a:p>
          <a:p>
            <a:pPr algn="just"/>
            <a:r>
              <a:rPr lang="en-US" sz="1600" dirty="0">
                <a:solidFill>
                  <a:srgbClr val="000000"/>
                </a:solidFill>
                <a:effectLst/>
                <a:latin typeface="Helvetica" panose="020B0604020202020204" pitchFamily="34" charset="0"/>
                <a:ea typeface="Times New Roman" panose="02020603050405020304" pitchFamily="18" charset="0"/>
              </a:rPr>
              <a:t> </a:t>
            </a:r>
            <a:endParaRPr lang="en-US" sz="16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155672D8-FB33-4053-B259-4EA49331FE66}"/>
              </a:ext>
            </a:extLst>
          </p:cNvPr>
          <p:cNvSpPr>
            <a:spLocks noGrp="1"/>
          </p:cNvSpPr>
          <p:nvPr>
            <p:ph type="sldNum" sz="quarter" idx="12"/>
          </p:nvPr>
        </p:nvSpPr>
        <p:spPr/>
        <p:txBody>
          <a:bodyPr/>
          <a:lstStyle/>
          <a:p>
            <a:fld id="{C09C66E9-BB6D-4AF6-8D02-4760BA6C2FE3}" type="slidenum">
              <a:rPr lang="en-US" smtClean="0"/>
              <a:t>11</a:t>
            </a:fld>
            <a:endParaRPr lang="en-US"/>
          </a:p>
        </p:txBody>
      </p:sp>
    </p:spTree>
    <p:extLst>
      <p:ext uri="{BB962C8B-B14F-4D97-AF65-F5344CB8AC3E}">
        <p14:creationId xmlns:p14="http://schemas.microsoft.com/office/powerpoint/2010/main" val="3589459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8B1C5EE-4600-43CC-99D7-DA97669A0600}"/>
              </a:ext>
            </a:extLst>
          </p:cNvPr>
          <p:cNvSpPr>
            <a:spLocks noChangeArrowheads="1"/>
          </p:cNvSpPr>
          <p:nvPr/>
        </p:nvSpPr>
        <p:spPr bwMode="auto">
          <a:xfrm>
            <a:off x="142042" y="294151"/>
            <a:ext cx="9152878" cy="13958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743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00"/>
                </a:solidFill>
                <a:effectLst/>
                <a:latin typeface="inherit"/>
                <a:ea typeface="Times New Roman" panose="02020603050405020304" pitchFamily="18" charset="0"/>
              </a:rPr>
              <a:t>Data Analysis</a:t>
            </a:r>
            <a:endParaRPr kumimoji="0" lang="en-US" altLang="en-US" sz="20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Let's perform some basic explanatory data analysis and derive some additional info from our raw data. First let's count the number of yoga studio in every area candidate.</a:t>
            </a:r>
            <a:endParaRPr kumimoji="0" lang="en-US" altLang="en-US" sz="1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The number of venues per neighborhood</a:t>
            </a:r>
            <a:endParaRPr kumimoji="0" lang="en-US" altLang="en-US" sz="14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pic>
        <p:nvPicPr>
          <p:cNvPr id="5121" name="Picture 7">
            <a:extLst>
              <a:ext uri="{FF2B5EF4-FFF2-40B4-BE49-F238E27FC236}">
                <a16:creationId xmlns:a16="http://schemas.microsoft.com/office/drawing/2014/main" id="{5C18BE12-E575-4A08-8572-AFBF63F9C93D}"/>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70517" y="1690009"/>
            <a:ext cx="8944920" cy="234777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E20E891-5A53-41BF-868C-674CC3E56C94}"/>
              </a:ext>
            </a:extLst>
          </p:cNvPr>
          <p:cNvSpPr>
            <a:spLocks noChangeArrowheads="1"/>
          </p:cNvSpPr>
          <p:nvPr/>
        </p:nvSpPr>
        <p:spPr bwMode="auto">
          <a:xfrm>
            <a:off x="385363" y="4361648"/>
            <a:ext cx="950436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There are 272 unique venue categories.</a:t>
            </a:r>
            <a:endParaRPr kumimoji="0" lang="en-US" altLang="en-US" sz="1400" b="0" i="0" u="none" strike="noStrike" cap="none" normalizeH="0" baseline="0" dirty="0">
              <a:ln>
                <a:noFill/>
              </a:ln>
              <a:solidFill>
                <a:schemeClr val="tx1"/>
              </a:solidFill>
              <a:effectLst/>
              <a:ea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We analyze each neighborhood </a:t>
            </a:r>
            <a:endParaRPr kumimoji="0" lang="en-US" altLang="en-US" sz="1400" b="0" i="0" u="none" strike="noStrike" cap="none" normalizeH="0" baseline="0" dirty="0">
              <a:ln>
                <a:noFill/>
              </a:ln>
              <a:solidFill>
                <a:schemeClr val="tx1"/>
              </a:solidFill>
              <a:effectLst/>
              <a:ea typeface="Times New Roman" panose="02020603050405020304" pitchFamily="18" charset="0"/>
            </a:endParaRPr>
          </a:p>
          <a:p>
            <a:pPr marL="0" marR="0" lvl="0" indent="0" algn="justLow"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The column "Venue Category" has a categorical value. As a result, we must convert it to numerical values using one hot encoding.</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A8EDBD76-19B6-43F2-8212-2011347F81C1}"/>
              </a:ext>
            </a:extLst>
          </p:cNvPr>
          <p:cNvSpPr>
            <a:spLocks noGrp="1"/>
          </p:cNvSpPr>
          <p:nvPr>
            <p:ph type="sldNum" sz="quarter" idx="12"/>
          </p:nvPr>
        </p:nvSpPr>
        <p:spPr/>
        <p:txBody>
          <a:bodyPr/>
          <a:lstStyle/>
          <a:p>
            <a:fld id="{C09C66E9-BB6D-4AF6-8D02-4760BA6C2FE3}" type="slidenum">
              <a:rPr lang="en-US" smtClean="0"/>
              <a:t>12</a:t>
            </a:fld>
            <a:endParaRPr lang="en-US"/>
          </a:p>
        </p:txBody>
      </p:sp>
    </p:spTree>
    <p:extLst>
      <p:ext uri="{BB962C8B-B14F-4D97-AF65-F5344CB8AC3E}">
        <p14:creationId xmlns:p14="http://schemas.microsoft.com/office/powerpoint/2010/main" val="2991237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a:extLst>
              <a:ext uri="{FF2B5EF4-FFF2-40B4-BE49-F238E27FC236}">
                <a16:creationId xmlns:a16="http://schemas.microsoft.com/office/drawing/2014/main" id="{D6092B86-E0D9-4A65-AA0A-82BD05731D8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754" y="1075860"/>
            <a:ext cx="8551639" cy="2045157"/>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9">
            <a:extLst>
              <a:ext uri="{FF2B5EF4-FFF2-40B4-BE49-F238E27FC236}">
                <a16:creationId xmlns:a16="http://schemas.microsoft.com/office/drawing/2014/main" id="{BD4C80EE-3CB1-4762-875C-EAB82097FDA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39519" y="4034038"/>
            <a:ext cx="4877998" cy="20048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06BE52B-3424-4AE8-8C66-7569B8614AAD}"/>
              </a:ext>
            </a:extLst>
          </p:cNvPr>
          <p:cNvSpPr>
            <a:spLocks noChangeArrowheads="1"/>
          </p:cNvSpPr>
          <p:nvPr/>
        </p:nvSpPr>
        <p:spPr bwMode="auto">
          <a:xfrm>
            <a:off x="399495" y="272001"/>
            <a:ext cx="88421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Then group rows by neighborhood and by taking the mean of the frequency of occurrence of each category</a:t>
            </a:r>
            <a:endParaRPr kumimoji="0" lang="en-US" altLang="en-US" sz="16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73837B22-21D9-448B-9E66-3A8799349E97}"/>
              </a:ext>
            </a:extLst>
          </p:cNvPr>
          <p:cNvSpPr>
            <a:spLocks noChangeArrowheads="1"/>
          </p:cNvSpPr>
          <p:nvPr/>
        </p:nvSpPr>
        <p:spPr bwMode="auto">
          <a:xfrm>
            <a:off x="344317" y="3340101"/>
            <a:ext cx="994971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Arial" panose="020B0604020202020204" pitchFamily="34" charset="0"/>
              </a:rPr>
              <a:t>Here we only require the "Neighborhoods" and "Yoga Studio" columns for the clustering. So, we'll group these two columns.</a:t>
            </a:r>
            <a:endParaRPr kumimoji="0" lang="en-US" altLang="en-US" sz="1400" b="0"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1BA6C679-B7A0-4926-AFD9-5044467F2F63}"/>
              </a:ext>
            </a:extLst>
          </p:cNvPr>
          <p:cNvSpPr>
            <a:spLocks noChangeArrowheads="1"/>
          </p:cNvSpPr>
          <p:nvPr/>
        </p:nvSpPr>
        <p:spPr bwMode="auto">
          <a:xfrm>
            <a:off x="1074198" y="633754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F52A78AD-2E63-4234-A74F-8BF5974A58C8}"/>
              </a:ext>
            </a:extLst>
          </p:cNvPr>
          <p:cNvSpPr>
            <a:spLocks noGrp="1"/>
          </p:cNvSpPr>
          <p:nvPr>
            <p:ph type="sldNum" sz="quarter" idx="12"/>
          </p:nvPr>
        </p:nvSpPr>
        <p:spPr/>
        <p:txBody>
          <a:bodyPr/>
          <a:lstStyle/>
          <a:p>
            <a:fld id="{C09C66E9-BB6D-4AF6-8D02-4760BA6C2FE3}" type="slidenum">
              <a:rPr lang="en-US" smtClean="0"/>
              <a:t>13</a:t>
            </a:fld>
            <a:endParaRPr lang="en-US"/>
          </a:p>
        </p:txBody>
      </p:sp>
    </p:spTree>
    <p:extLst>
      <p:ext uri="{BB962C8B-B14F-4D97-AF65-F5344CB8AC3E}">
        <p14:creationId xmlns:p14="http://schemas.microsoft.com/office/powerpoint/2010/main" val="908819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0">
            <a:extLst>
              <a:ext uri="{FF2B5EF4-FFF2-40B4-BE49-F238E27FC236}">
                <a16:creationId xmlns:a16="http://schemas.microsoft.com/office/drawing/2014/main" id="{9E3BC2A8-6ACB-422B-BE82-650A81FC70F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8828" y="1262617"/>
            <a:ext cx="5823076" cy="1971243"/>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1">
            <a:extLst>
              <a:ext uri="{FF2B5EF4-FFF2-40B4-BE49-F238E27FC236}">
                <a16:creationId xmlns:a16="http://schemas.microsoft.com/office/drawing/2014/main" id="{848FD784-4F4C-4426-ABC5-92CA9419F247}"/>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9296" y="3965341"/>
            <a:ext cx="8780014" cy="172709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E492C66-EC3F-4E49-8FD7-34BC3B6A2D34}"/>
              </a:ext>
            </a:extLst>
          </p:cNvPr>
          <p:cNvSpPr>
            <a:spLocks noChangeArrowheads="1"/>
          </p:cNvSpPr>
          <p:nvPr/>
        </p:nvSpPr>
        <p:spPr bwMode="auto">
          <a:xfrm>
            <a:off x="337351" y="445184"/>
            <a:ext cx="893093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We will use k-means algorithm for clustering (k=4).</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Then we create a new </a:t>
            </a:r>
            <a:r>
              <a:rPr kumimoji="0" lang="en-US" altLang="en-US" sz="1600" b="0" i="0" u="none" strike="noStrike" cap="none" normalizeH="0" baseline="0" dirty="0" err="1">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dataframe</a:t>
            </a: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 that includes the cluster as well as the top 10 venues for each neighborhood.</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31AAEFD5-6A18-4C11-AFD4-9D008A819A21}"/>
              </a:ext>
            </a:extLst>
          </p:cNvPr>
          <p:cNvSpPr>
            <a:spLocks noChangeArrowheads="1"/>
          </p:cNvSpPr>
          <p:nvPr/>
        </p:nvSpPr>
        <p:spPr bwMode="auto">
          <a:xfrm>
            <a:off x="337351" y="3457620"/>
            <a:ext cx="8667244"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We merge </a:t>
            </a:r>
            <a:r>
              <a:rPr kumimoji="0" lang="en-US" altLang="en-US" sz="1600" b="0" i="0" u="none" strike="noStrike" cap="none" normalizeH="0" baseline="0" dirty="0" err="1">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toronto_grouped</a:t>
            </a: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 with </a:t>
            </a:r>
            <a:r>
              <a:rPr kumimoji="0" lang="en-US" altLang="en-US" sz="1600" b="0" i="0" u="none" strike="noStrike" cap="none" normalizeH="0" baseline="0" dirty="0" err="1">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toronto_data</a:t>
            </a: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 to add latitude/longitude for each neighborhood</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1C612BB4-1993-4D82-BA42-13BF9C8D7A1C}"/>
              </a:ext>
            </a:extLst>
          </p:cNvPr>
          <p:cNvSpPr>
            <a:spLocks noChangeArrowheads="1"/>
          </p:cNvSpPr>
          <p:nvPr/>
        </p:nvSpPr>
        <p:spPr bwMode="auto">
          <a:xfrm>
            <a:off x="772357" y="5964676"/>
            <a:ext cx="58072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We see that there are a total of 14 locations with yoga studio in Toronto</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Slide Number Placeholder 4">
            <a:extLst>
              <a:ext uri="{FF2B5EF4-FFF2-40B4-BE49-F238E27FC236}">
                <a16:creationId xmlns:a16="http://schemas.microsoft.com/office/drawing/2014/main" id="{169BA8EF-060A-4993-85A0-8510303ABC6E}"/>
              </a:ext>
            </a:extLst>
          </p:cNvPr>
          <p:cNvSpPr>
            <a:spLocks noGrp="1"/>
          </p:cNvSpPr>
          <p:nvPr>
            <p:ph type="sldNum" sz="quarter" idx="12"/>
          </p:nvPr>
        </p:nvSpPr>
        <p:spPr/>
        <p:txBody>
          <a:bodyPr/>
          <a:lstStyle/>
          <a:p>
            <a:fld id="{C09C66E9-BB6D-4AF6-8D02-4760BA6C2FE3}" type="slidenum">
              <a:rPr lang="en-US" smtClean="0"/>
              <a:t>14</a:t>
            </a:fld>
            <a:endParaRPr lang="en-US"/>
          </a:p>
        </p:txBody>
      </p:sp>
    </p:spTree>
    <p:extLst>
      <p:ext uri="{BB962C8B-B14F-4D97-AF65-F5344CB8AC3E}">
        <p14:creationId xmlns:p14="http://schemas.microsoft.com/office/powerpoint/2010/main" val="3066419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E29E71-E580-4A9C-86F0-29885310C15E}"/>
              </a:ext>
            </a:extLst>
          </p:cNvPr>
          <p:cNvSpPr txBox="1"/>
          <p:nvPr/>
        </p:nvSpPr>
        <p:spPr>
          <a:xfrm>
            <a:off x="1176292" y="672029"/>
            <a:ext cx="6098958" cy="369332"/>
          </a:xfrm>
          <a:prstGeom prst="rect">
            <a:avLst/>
          </a:prstGeom>
          <a:noFill/>
        </p:spPr>
        <p:txBody>
          <a:bodyPr wrap="square">
            <a:spAutoFit/>
          </a:bodyPr>
          <a:lstStyle/>
          <a:p>
            <a:pPr>
              <a:spcBef>
                <a:spcPts val="765"/>
              </a:spcBef>
            </a:pPr>
            <a:r>
              <a:rPr lang="en-US" sz="1800" b="1" dirty="0">
                <a:solidFill>
                  <a:srgbClr val="000000"/>
                </a:solidFill>
                <a:effectLst/>
                <a:latin typeface="Helvetica" panose="020B0604020202020204" pitchFamily="34" charset="0"/>
                <a:ea typeface="Times New Roman" panose="02020603050405020304" pitchFamily="18" charset="0"/>
              </a:rPr>
              <a:t>Visualize the Clusters on Map</a:t>
            </a:r>
            <a:endParaRPr lang="en-US" sz="2000" b="1" dirty="0">
              <a:effectLst/>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760F097-3E3A-44A1-9D92-520A4EA633B2}"/>
              </a:ext>
            </a:extLst>
          </p:cNvPr>
          <p:cNvPicPr/>
          <p:nvPr/>
        </p:nvPicPr>
        <p:blipFill>
          <a:blip r:embed="rId2" cstate="screen">
            <a:extLst>
              <a:ext uri="{28A0092B-C50C-407E-A947-70E740481C1C}">
                <a14:useLocalDpi xmlns:a14="http://schemas.microsoft.com/office/drawing/2010/main"/>
              </a:ext>
            </a:extLst>
          </a:blip>
          <a:stretch>
            <a:fillRect/>
          </a:stretch>
        </p:blipFill>
        <p:spPr>
          <a:xfrm>
            <a:off x="1032161" y="1361945"/>
            <a:ext cx="7952041" cy="5003343"/>
          </a:xfrm>
          <a:prstGeom prst="rect">
            <a:avLst/>
          </a:prstGeom>
        </p:spPr>
      </p:pic>
      <p:sp>
        <p:nvSpPr>
          <p:cNvPr id="5" name="Slide Number Placeholder 4">
            <a:extLst>
              <a:ext uri="{FF2B5EF4-FFF2-40B4-BE49-F238E27FC236}">
                <a16:creationId xmlns:a16="http://schemas.microsoft.com/office/drawing/2014/main" id="{B5DFF1DA-11D8-492B-8C8E-799E9C98EC10}"/>
              </a:ext>
            </a:extLst>
          </p:cNvPr>
          <p:cNvSpPr>
            <a:spLocks noGrp="1"/>
          </p:cNvSpPr>
          <p:nvPr>
            <p:ph type="sldNum" sz="quarter" idx="12"/>
          </p:nvPr>
        </p:nvSpPr>
        <p:spPr/>
        <p:txBody>
          <a:bodyPr/>
          <a:lstStyle/>
          <a:p>
            <a:fld id="{C09C66E9-BB6D-4AF6-8D02-4760BA6C2FE3}" type="slidenum">
              <a:rPr lang="en-US" smtClean="0"/>
              <a:t>15</a:t>
            </a:fld>
            <a:endParaRPr lang="en-US"/>
          </a:p>
        </p:txBody>
      </p:sp>
    </p:spTree>
    <p:extLst>
      <p:ext uri="{BB962C8B-B14F-4D97-AF65-F5344CB8AC3E}">
        <p14:creationId xmlns:p14="http://schemas.microsoft.com/office/powerpoint/2010/main" val="6325551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3">
            <a:extLst>
              <a:ext uri="{FF2B5EF4-FFF2-40B4-BE49-F238E27FC236}">
                <a16:creationId xmlns:a16="http://schemas.microsoft.com/office/drawing/2014/main" id="{ACF7F776-607B-4AC6-9A80-0430DDBC9D8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9204" y="1095784"/>
            <a:ext cx="4716463" cy="1630363"/>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14">
            <a:extLst>
              <a:ext uri="{FF2B5EF4-FFF2-40B4-BE49-F238E27FC236}">
                <a16:creationId xmlns:a16="http://schemas.microsoft.com/office/drawing/2014/main" id="{1CFD5BC3-C7A3-42DF-A0E8-8F991C79B4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55508" y="2853596"/>
            <a:ext cx="3551238" cy="243840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5">
            <a:extLst>
              <a:ext uri="{FF2B5EF4-FFF2-40B4-BE49-F238E27FC236}">
                <a16:creationId xmlns:a16="http://schemas.microsoft.com/office/drawing/2014/main" id="{536C8860-EEF8-47B3-B2E5-B5882A769B8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6645" y="5546895"/>
            <a:ext cx="1058863" cy="800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38C342F-C7BB-4729-9BBA-84AAF20EE5D9}"/>
              </a:ext>
            </a:extLst>
          </p:cNvPr>
          <p:cNvSpPr>
            <a:spLocks noChangeArrowheads="1"/>
          </p:cNvSpPr>
          <p:nvPr/>
        </p:nvSpPr>
        <p:spPr bwMode="auto">
          <a:xfrm>
            <a:off x="896645" y="727969"/>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743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Helvetica" panose="020B0604020202020204" pitchFamily="34" charset="0"/>
                <a:ea typeface="Times New Roman" panose="02020603050405020304" pitchFamily="18" charset="0"/>
              </a:rPr>
              <a:t>Number of Neighborhoods in each Cluster</a:t>
            </a:r>
            <a:endParaRPr kumimoji="0" lang="en-US" altLang="en-US" sz="1300" b="1"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2FBDE474-FE6B-4C10-8599-D5358E1EDAF4}"/>
              </a:ext>
            </a:extLst>
          </p:cNvPr>
          <p:cNvSpPr>
            <a:spLocks noChangeArrowheads="1"/>
          </p:cNvSpPr>
          <p:nvPr/>
        </p:nvSpPr>
        <p:spPr bwMode="auto">
          <a:xfrm>
            <a:off x="896645" y="28155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a:extLst>
              <a:ext uri="{FF2B5EF4-FFF2-40B4-BE49-F238E27FC236}">
                <a16:creationId xmlns:a16="http://schemas.microsoft.com/office/drawing/2014/main" id="{AC7B2F17-BF45-4F8F-8B76-8CB38F1FA00F}"/>
              </a:ext>
            </a:extLst>
          </p:cNvPr>
          <p:cNvSpPr>
            <a:spLocks noChangeArrowheads="1"/>
          </p:cNvSpPr>
          <p:nvPr/>
        </p:nvSpPr>
        <p:spPr bwMode="auto">
          <a:xfrm>
            <a:off x="896645" y="5291997"/>
            <a:ext cx="345639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Number of neighborhoods in each cluster</a:t>
            </a:r>
            <a:br>
              <a:rPr kumimoji="0" lang="en-US" altLang="en-US" sz="14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b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E96D748A-E190-47C4-B0F6-F853F8E14BC2}"/>
              </a:ext>
            </a:extLst>
          </p:cNvPr>
          <p:cNvSpPr>
            <a:spLocks noChangeArrowheads="1"/>
          </p:cNvSpPr>
          <p:nvPr/>
        </p:nvSpPr>
        <p:spPr bwMode="auto">
          <a:xfrm>
            <a:off x="896645" y="605403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Slide Number Placeholder 5">
            <a:extLst>
              <a:ext uri="{FF2B5EF4-FFF2-40B4-BE49-F238E27FC236}">
                <a16:creationId xmlns:a16="http://schemas.microsoft.com/office/drawing/2014/main" id="{3E61A4EE-C5EB-4192-8B3E-457C0D5F28A6}"/>
              </a:ext>
            </a:extLst>
          </p:cNvPr>
          <p:cNvSpPr>
            <a:spLocks noGrp="1"/>
          </p:cNvSpPr>
          <p:nvPr>
            <p:ph type="sldNum" sz="quarter" idx="12"/>
          </p:nvPr>
        </p:nvSpPr>
        <p:spPr/>
        <p:txBody>
          <a:bodyPr/>
          <a:lstStyle/>
          <a:p>
            <a:fld id="{C09C66E9-BB6D-4AF6-8D02-4760BA6C2FE3}" type="slidenum">
              <a:rPr lang="en-US" smtClean="0"/>
              <a:t>16</a:t>
            </a:fld>
            <a:endParaRPr lang="en-US"/>
          </a:p>
        </p:txBody>
      </p:sp>
    </p:spTree>
    <p:extLst>
      <p:ext uri="{BB962C8B-B14F-4D97-AF65-F5344CB8AC3E}">
        <p14:creationId xmlns:p14="http://schemas.microsoft.com/office/powerpoint/2010/main" val="2896552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7">
            <a:extLst>
              <a:ext uri="{FF2B5EF4-FFF2-40B4-BE49-F238E27FC236}">
                <a16:creationId xmlns:a16="http://schemas.microsoft.com/office/drawing/2014/main" id="{BAE6DA34-2A92-4134-BC80-FF2BFDD21CE5}"/>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81234" y="1653280"/>
            <a:ext cx="7992602" cy="1739654"/>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8">
            <a:extLst>
              <a:ext uri="{FF2B5EF4-FFF2-40B4-BE49-F238E27FC236}">
                <a16:creationId xmlns:a16="http://schemas.microsoft.com/office/drawing/2014/main" id="{8FF24B8D-8716-4BC2-BEEA-71603D6C681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81235" y="3861046"/>
            <a:ext cx="8096436" cy="17318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89881DD-7AD6-48BC-AA93-6D4B17C7C7D1}"/>
              </a:ext>
            </a:extLst>
          </p:cNvPr>
          <p:cNvSpPr>
            <a:spLocks noChangeArrowheads="1"/>
          </p:cNvSpPr>
          <p:nvPr/>
        </p:nvSpPr>
        <p:spPr bwMode="auto">
          <a:xfrm>
            <a:off x="719090" y="751355"/>
            <a:ext cx="7332955" cy="7312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36463"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inherit"/>
                <a:ea typeface="Times New Roman" panose="02020603050405020304" pitchFamily="18" charset="0"/>
              </a:rPr>
              <a:t>Results</a:t>
            </a:r>
            <a:endParaRPr kumimoji="0" lang="en-US" altLang="en-US" sz="18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Cluster 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0E84F440-6AC7-4380-985C-2EFB092E4CE6}"/>
              </a:ext>
            </a:extLst>
          </p:cNvPr>
          <p:cNvSpPr>
            <a:spLocks noChangeArrowheads="1"/>
          </p:cNvSpPr>
          <p:nvPr/>
        </p:nvSpPr>
        <p:spPr bwMode="auto">
          <a:xfrm>
            <a:off x="781234" y="3465067"/>
            <a:ext cx="8540319" cy="4724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7438"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Cluster 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44679B8F-54E0-4460-801A-2EB4BAADA684}"/>
              </a:ext>
            </a:extLst>
          </p:cNvPr>
          <p:cNvSpPr>
            <a:spLocks noGrp="1"/>
          </p:cNvSpPr>
          <p:nvPr>
            <p:ph type="sldNum" sz="quarter" idx="12"/>
          </p:nvPr>
        </p:nvSpPr>
        <p:spPr/>
        <p:txBody>
          <a:bodyPr/>
          <a:lstStyle/>
          <a:p>
            <a:fld id="{C09C66E9-BB6D-4AF6-8D02-4760BA6C2FE3}" type="slidenum">
              <a:rPr lang="en-US" smtClean="0"/>
              <a:t>17</a:t>
            </a:fld>
            <a:endParaRPr lang="en-US"/>
          </a:p>
        </p:txBody>
      </p:sp>
    </p:spTree>
    <p:extLst>
      <p:ext uri="{BB962C8B-B14F-4D97-AF65-F5344CB8AC3E}">
        <p14:creationId xmlns:p14="http://schemas.microsoft.com/office/powerpoint/2010/main" val="3135444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9">
            <a:extLst>
              <a:ext uri="{FF2B5EF4-FFF2-40B4-BE49-F238E27FC236}">
                <a16:creationId xmlns:a16="http://schemas.microsoft.com/office/drawing/2014/main" id="{96D2ACD5-7EFC-4C50-85A2-63B0861CC83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90113" y="1062830"/>
            <a:ext cx="7388109" cy="1564959"/>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20">
            <a:extLst>
              <a:ext uri="{FF2B5EF4-FFF2-40B4-BE49-F238E27FC236}">
                <a16:creationId xmlns:a16="http://schemas.microsoft.com/office/drawing/2014/main" id="{780BBAEF-FEE0-4327-A3CA-C998EDC432B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39192" y="3727241"/>
            <a:ext cx="7617427" cy="167038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197D0DA-A346-4616-A82A-187799902630}"/>
              </a:ext>
            </a:extLst>
          </p:cNvPr>
          <p:cNvSpPr>
            <a:spLocks noChangeArrowheads="1"/>
          </p:cNvSpPr>
          <p:nvPr/>
        </p:nvSpPr>
        <p:spPr bwMode="auto">
          <a:xfrm>
            <a:off x="790113" y="459492"/>
            <a:ext cx="8451541" cy="749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7438"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Helvetica" panose="020B0604020202020204" pitchFamily="34" charset="0"/>
                <a:ea typeface="Times New Roman" panose="02020603050405020304" pitchFamily="18" charset="0"/>
              </a:rPr>
              <a:t>Cluster 3</a:t>
            </a:r>
            <a:endParaRPr kumimoji="0" lang="en-US" altLang="en-US" sz="1300" b="1"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9ED6B9CF-A6E2-4529-9DF4-A13BBA529087}"/>
              </a:ext>
            </a:extLst>
          </p:cNvPr>
          <p:cNvSpPr>
            <a:spLocks noChangeArrowheads="1"/>
          </p:cNvSpPr>
          <p:nvPr/>
        </p:nvSpPr>
        <p:spPr bwMode="auto">
          <a:xfrm>
            <a:off x="790113" y="3054261"/>
            <a:ext cx="8238477" cy="7494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7438" rIns="9144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Cluster 4</a:t>
            </a:r>
            <a:endParaRPr kumimoji="0" lang="en-US" altLang="en-US" sz="13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08A99E86-46BA-4329-B337-8577E28C5628}"/>
              </a:ext>
            </a:extLst>
          </p:cNvPr>
          <p:cNvSpPr>
            <a:spLocks noGrp="1"/>
          </p:cNvSpPr>
          <p:nvPr>
            <p:ph type="sldNum" sz="quarter" idx="12"/>
          </p:nvPr>
        </p:nvSpPr>
        <p:spPr/>
        <p:txBody>
          <a:bodyPr/>
          <a:lstStyle/>
          <a:p>
            <a:fld id="{C09C66E9-BB6D-4AF6-8D02-4760BA6C2FE3}" type="slidenum">
              <a:rPr lang="en-US" smtClean="0"/>
              <a:t>18</a:t>
            </a:fld>
            <a:endParaRPr lang="en-US"/>
          </a:p>
        </p:txBody>
      </p:sp>
    </p:spTree>
    <p:extLst>
      <p:ext uri="{BB962C8B-B14F-4D97-AF65-F5344CB8AC3E}">
        <p14:creationId xmlns:p14="http://schemas.microsoft.com/office/powerpoint/2010/main" val="3212387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F45B641F-6166-48D2-A0A9-F587742B93F6}"/>
              </a:ext>
            </a:extLst>
          </p:cNvPr>
          <p:cNvSpPr>
            <a:spLocks noChangeArrowheads="1"/>
          </p:cNvSpPr>
          <p:nvPr/>
        </p:nvSpPr>
        <p:spPr bwMode="auto">
          <a:xfrm>
            <a:off x="399495" y="884242"/>
            <a:ext cx="8531441" cy="6418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1743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a:ln>
                  <a:noFill/>
                </a:ln>
                <a:solidFill>
                  <a:srgbClr val="000000"/>
                </a:solidFill>
                <a:effectLst/>
                <a:latin typeface="Helvetica" panose="020B0604020202020204" pitchFamily="34" charset="0"/>
                <a:ea typeface="Times New Roman" panose="02020603050405020304" pitchFamily="18" charset="0"/>
              </a:rPr>
              <a:t>Number of neighborhoods per cluster vs Average number of yoga studio in each Cluster</a:t>
            </a:r>
            <a:endParaRPr kumimoji="0" lang="en-US" altLang="en-US" sz="1300" b="1" i="0" u="none" strike="noStrike" cap="none" normalizeH="0" baseline="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1265" name="Picture 21">
            <a:extLst>
              <a:ext uri="{FF2B5EF4-FFF2-40B4-BE49-F238E27FC236}">
                <a16:creationId xmlns:a16="http://schemas.microsoft.com/office/drawing/2014/main" id="{BDB1EBC8-30F0-49F6-AA16-31A490768103}"/>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9495" y="1948649"/>
            <a:ext cx="8727090" cy="32004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A510D47-4197-4276-A7EC-8B9C6116E399}"/>
              </a:ext>
            </a:extLst>
          </p:cNvPr>
          <p:cNvSpPr>
            <a:spLocks noGrp="1"/>
          </p:cNvSpPr>
          <p:nvPr>
            <p:ph type="sldNum" sz="quarter" idx="12"/>
          </p:nvPr>
        </p:nvSpPr>
        <p:spPr/>
        <p:txBody>
          <a:bodyPr/>
          <a:lstStyle/>
          <a:p>
            <a:fld id="{C09C66E9-BB6D-4AF6-8D02-4760BA6C2FE3}" type="slidenum">
              <a:rPr lang="en-US" smtClean="0"/>
              <a:t>19</a:t>
            </a:fld>
            <a:endParaRPr lang="en-US"/>
          </a:p>
        </p:txBody>
      </p:sp>
    </p:spTree>
    <p:extLst>
      <p:ext uri="{BB962C8B-B14F-4D97-AF65-F5344CB8AC3E}">
        <p14:creationId xmlns:p14="http://schemas.microsoft.com/office/powerpoint/2010/main" val="21966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6ACA7-D5E5-40B5-94F7-908262A22726}"/>
              </a:ext>
            </a:extLst>
          </p:cNvPr>
          <p:cNvSpPr>
            <a:spLocks noGrp="1"/>
          </p:cNvSpPr>
          <p:nvPr>
            <p:ph type="title"/>
          </p:nvPr>
        </p:nvSpPr>
        <p:spPr/>
        <p:txBody>
          <a:bodyPr>
            <a:normAutofit/>
          </a:bodyPr>
          <a:lstStyle/>
          <a:p>
            <a:r>
              <a:rPr lang="en-US" dirty="0"/>
              <a:t>Introduction</a:t>
            </a:r>
            <a:br>
              <a:rPr lang="en-US" dirty="0"/>
            </a:br>
            <a:r>
              <a:rPr lang="en-US" sz="3200" b="1" dirty="0">
                <a:solidFill>
                  <a:srgbClr val="000000"/>
                </a:solidFill>
                <a:effectLst/>
                <a:latin typeface="inherit"/>
                <a:ea typeface="Times New Roman" panose="02020603050405020304" pitchFamily="18" charset="0"/>
                <a:cs typeface="Times New Roman" panose="02020603050405020304" pitchFamily="18" charset="0"/>
              </a:rPr>
              <a:t>Business Problem</a:t>
            </a:r>
            <a:endParaRPr lang="en-US" dirty="0"/>
          </a:p>
        </p:txBody>
      </p:sp>
      <p:sp>
        <p:nvSpPr>
          <p:cNvPr id="3" name="Content Placeholder 2">
            <a:extLst>
              <a:ext uri="{FF2B5EF4-FFF2-40B4-BE49-F238E27FC236}">
                <a16:creationId xmlns:a16="http://schemas.microsoft.com/office/drawing/2014/main" id="{B06D6346-494E-4A86-9AC5-D77DF15E90FB}"/>
              </a:ext>
            </a:extLst>
          </p:cNvPr>
          <p:cNvSpPr>
            <a:spLocks noGrp="1"/>
          </p:cNvSpPr>
          <p:nvPr>
            <p:ph idx="1"/>
          </p:nvPr>
        </p:nvSpPr>
        <p:spPr/>
        <p:txBody>
          <a:bodyPr/>
          <a:lstStyle/>
          <a:p>
            <a:pPr algn="just"/>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Yoga studios are essential for everyone. In this digital, social, media-energized virtual world, it is evident to me that people still crave human connection. Yoga studio is a place for gathering. A place where hearts can connect. A place where interaction and relationships develop in personal face-to-face relationships. Yoga helps people of all ages physically, mentally and emotionally and it can give them special vitality to perform daily activities. Given the competition of clubs to attract customers, the project is looking for a suitable location in Toronto to establish a yoga studio.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2000"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Objective</a:t>
            </a:r>
            <a:r>
              <a:rPr lang="en-US" sz="2000" dirty="0">
                <a:solidFill>
                  <a:schemeClr val="accent1">
                    <a:lumMod val="75000"/>
                  </a:schemeClr>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US" sz="20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objective of this project is to find the best neighborhood in Toronto to open a Yoga Studio using Foursquare location data.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7DAB1D60-0D92-426C-B3EA-31A190BF063B}"/>
              </a:ext>
            </a:extLst>
          </p:cNvPr>
          <p:cNvSpPr>
            <a:spLocks noGrp="1"/>
          </p:cNvSpPr>
          <p:nvPr>
            <p:ph type="sldNum" sz="quarter" idx="12"/>
          </p:nvPr>
        </p:nvSpPr>
        <p:spPr/>
        <p:txBody>
          <a:bodyPr/>
          <a:lstStyle/>
          <a:p>
            <a:fld id="{C09C66E9-BB6D-4AF6-8D02-4760BA6C2FE3}" type="slidenum">
              <a:rPr lang="en-US" smtClean="0"/>
              <a:t>2</a:t>
            </a:fld>
            <a:endParaRPr lang="en-US"/>
          </a:p>
        </p:txBody>
      </p:sp>
    </p:spTree>
    <p:extLst>
      <p:ext uri="{BB962C8B-B14F-4D97-AF65-F5344CB8AC3E}">
        <p14:creationId xmlns:p14="http://schemas.microsoft.com/office/powerpoint/2010/main" val="1349343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7CEF2F-DEFD-4FDE-9657-17D3B797B4A7}"/>
              </a:ext>
            </a:extLst>
          </p:cNvPr>
          <p:cNvSpPr txBox="1"/>
          <p:nvPr/>
        </p:nvSpPr>
        <p:spPr>
          <a:xfrm>
            <a:off x="736846" y="477271"/>
            <a:ext cx="8615778" cy="5766322"/>
          </a:xfrm>
          <a:prstGeom prst="rect">
            <a:avLst/>
          </a:prstGeom>
          <a:noFill/>
        </p:spPr>
        <p:txBody>
          <a:bodyPr wrap="square">
            <a:spAutoFit/>
          </a:bodyPr>
          <a:lstStyle/>
          <a:p>
            <a:pPr>
              <a:spcBef>
                <a:spcPts val="765"/>
              </a:spcBef>
            </a:pPr>
            <a:r>
              <a:rPr lang="en-US" sz="2000" b="1" dirty="0">
                <a:solidFill>
                  <a:schemeClr val="accent1">
                    <a:lumMod val="75000"/>
                  </a:schemeClr>
                </a:solidFill>
                <a:effectLst/>
                <a:latin typeface="inherit"/>
                <a:ea typeface="Times New Roman" panose="02020603050405020304" pitchFamily="18" charset="0"/>
              </a:rPr>
              <a:t>Discussion</a:t>
            </a:r>
            <a:endParaRPr lang="en-US" sz="2000" b="1"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East York neighborhood of Toronto (cluster-3) has the highest average number of yoga studios.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Downtown Toronto has the second-highest concentration of yoga studios.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Looking at nearby venues, the best location for a new yoga studio is Parkwood, North York (cluster-1) because there are many Neighborhoods in that area but only a few yoga studios, removing any competition.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second-best neighborhoods with a lot of potential are in Cluster-1, such as Victoria Village in North York. In this area, there is a good opportunity to open a new yoga studio.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1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r>
              <a:rPr lang="en-US" sz="2000" b="1" dirty="0">
                <a:solidFill>
                  <a:schemeClr val="accent1">
                    <a:lumMod val="75000"/>
                  </a:schemeClr>
                </a:solidFill>
                <a:effectLst/>
                <a:latin typeface="inherit"/>
                <a:ea typeface="Times New Roman" panose="02020603050405020304" pitchFamily="18" charset="0"/>
              </a:rPr>
              <a:t>Conclusion</a:t>
            </a:r>
            <a:endParaRPr lang="en-US" sz="2000" b="1" dirty="0">
              <a:solidFill>
                <a:schemeClr val="accent1">
                  <a:lumMod val="75000"/>
                </a:schemeClr>
              </a:solidFill>
              <a:effectLst/>
              <a:latin typeface="Times New Roman" panose="02020603050405020304" pitchFamily="18" charset="0"/>
              <a:ea typeface="Times New Roman" panose="02020603050405020304" pitchFamily="18"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This concludes the best findings for this project and advises the entrepreneur to open a yoga studio in these areas where there is little to no competition.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k-Means algorithm is used for clustering the neighbors in city during this project.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Here we take a yoga studio as an example. We can do the same process to find the best place or neighborhood to open a start-up company.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4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9F75A27-9779-4353-8206-C01C31C38D17}"/>
              </a:ext>
            </a:extLst>
          </p:cNvPr>
          <p:cNvSpPr>
            <a:spLocks noGrp="1"/>
          </p:cNvSpPr>
          <p:nvPr>
            <p:ph type="sldNum" sz="quarter" idx="12"/>
          </p:nvPr>
        </p:nvSpPr>
        <p:spPr/>
        <p:txBody>
          <a:bodyPr/>
          <a:lstStyle/>
          <a:p>
            <a:fld id="{C09C66E9-BB6D-4AF6-8D02-4760BA6C2FE3}" type="slidenum">
              <a:rPr lang="en-US" smtClean="0"/>
              <a:t>20</a:t>
            </a:fld>
            <a:endParaRPr lang="en-US"/>
          </a:p>
        </p:txBody>
      </p:sp>
    </p:spTree>
    <p:extLst>
      <p:ext uri="{BB962C8B-B14F-4D97-AF65-F5344CB8AC3E}">
        <p14:creationId xmlns:p14="http://schemas.microsoft.com/office/powerpoint/2010/main" val="2381319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85633-541C-4B15-BBD0-A747686CE38B}"/>
              </a:ext>
            </a:extLst>
          </p:cNvPr>
          <p:cNvSpPr>
            <a:spLocks noGrp="1"/>
          </p:cNvSpPr>
          <p:nvPr>
            <p:ph type="title"/>
          </p:nvPr>
        </p:nvSpPr>
        <p:spPr/>
        <p:txBody>
          <a:bodyPr>
            <a:normAutofit/>
          </a:bodyPr>
          <a:lstStyle/>
          <a:p>
            <a:r>
              <a:rPr lang="en-US"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Problem Description</a:t>
            </a:r>
            <a:endParaRPr lang="en-US" sz="6000" dirty="0">
              <a:solidFill>
                <a:schemeClr val="accent1">
                  <a:lumMod val="75000"/>
                </a:schemeClr>
              </a:solidFill>
            </a:endParaRPr>
          </a:p>
        </p:txBody>
      </p:sp>
      <p:sp>
        <p:nvSpPr>
          <p:cNvPr id="3" name="Content Placeholder 2">
            <a:extLst>
              <a:ext uri="{FF2B5EF4-FFF2-40B4-BE49-F238E27FC236}">
                <a16:creationId xmlns:a16="http://schemas.microsoft.com/office/drawing/2014/main" id="{CE104AF9-BFF6-4410-9517-316D72B1D430}"/>
              </a:ext>
            </a:extLst>
          </p:cNvPr>
          <p:cNvSpPr>
            <a:spLocks noGrp="1"/>
          </p:cNvSpPr>
          <p:nvPr>
            <p:ph idx="1"/>
          </p:nvPr>
        </p:nvSpPr>
        <p:spPr/>
        <p:txBody>
          <a:bodyPr/>
          <a:lstStyle/>
          <a:p>
            <a:pPr algn="just">
              <a:lnSpc>
                <a:spcPct val="107000"/>
              </a:lnSpc>
              <a:spcBef>
                <a:spcPts val="1200"/>
              </a:spcBef>
              <a:spcAft>
                <a:spcPts val="800"/>
              </a:spcAf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will look for </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locations that are not already crowded with Yoga studios</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We are also particularly interested in </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areas with no nearby Yoga studio</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If the first two conditions are met, we would also prefer locations </a:t>
            </a: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as close to the city center as possible</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Bef>
                <a:spcPts val="1200"/>
              </a:spcBef>
              <a:spcAft>
                <a:spcPts val="800"/>
              </a:spcAf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Based on this criterion, we will use our data science skills to generate a few promising neighborhoods. The benefits of each area will then be clearly expressed so that stakeholders can choose the best possible final location.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EE2A1C4E-A437-4F15-B3F0-F6B95219B2D2}"/>
              </a:ext>
            </a:extLst>
          </p:cNvPr>
          <p:cNvSpPr>
            <a:spLocks noGrp="1"/>
          </p:cNvSpPr>
          <p:nvPr>
            <p:ph type="sldNum" sz="quarter" idx="12"/>
          </p:nvPr>
        </p:nvSpPr>
        <p:spPr/>
        <p:txBody>
          <a:bodyPr/>
          <a:lstStyle/>
          <a:p>
            <a:fld id="{C09C66E9-BB6D-4AF6-8D02-4760BA6C2FE3}" type="slidenum">
              <a:rPr lang="en-US" smtClean="0"/>
              <a:t>3</a:t>
            </a:fld>
            <a:endParaRPr lang="en-US"/>
          </a:p>
        </p:txBody>
      </p:sp>
    </p:spTree>
    <p:extLst>
      <p:ext uri="{BB962C8B-B14F-4D97-AF65-F5344CB8AC3E}">
        <p14:creationId xmlns:p14="http://schemas.microsoft.com/office/powerpoint/2010/main" val="196745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5A8D-87A9-482D-960F-E20808C9A68A}"/>
              </a:ext>
            </a:extLst>
          </p:cNvPr>
          <p:cNvSpPr>
            <a:spLocks noGrp="1"/>
          </p:cNvSpPr>
          <p:nvPr>
            <p:ph type="title"/>
          </p:nvPr>
        </p:nvSpPr>
        <p:spPr/>
        <p:txBody>
          <a:bodyPr/>
          <a:lstStyle/>
          <a:p>
            <a:r>
              <a:rPr lang="en-US" sz="4000"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Target Audience</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3" name="Content Placeholder 2">
            <a:extLst>
              <a:ext uri="{FF2B5EF4-FFF2-40B4-BE49-F238E27FC236}">
                <a16:creationId xmlns:a16="http://schemas.microsoft.com/office/drawing/2014/main" id="{F889FCE7-B680-4168-A66F-1AA72C28BFFE}"/>
              </a:ext>
            </a:extLst>
          </p:cNvPr>
          <p:cNvSpPr>
            <a:spLocks noGrp="1"/>
          </p:cNvSpPr>
          <p:nvPr>
            <p:ph idx="1"/>
          </p:nvPr>
        </p:nvSpPr>
        <p:spPr/>
        <p:txBody>
          <a:bodyPr>
            <a:normAutofit fontScale="92500" lnSpcReduction="10000"/>
          </a:bodyPr>
          <a:lstStyle/>
          <a:p>
            <a:pPr marL="342900" lvl="0" indent="-342900" algn="just">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Business people who want to invest or open a startup Yoga studio.</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individual who wishes to run their own yoga studio as a side business.</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Marketing firms that want to choose the best location to offer their services and products.</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765"/>
              </a:spcBef>
              <a:spcAft>
                <a:spcPts val="800"/>
              </a:spcAft>
            </a:pPr>
            <a:r>
              <a:rPr lang="en-US" sz="2600"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Research Question</a:t>
            </a:r>
            <a:endParaRPr lang="en-US" sz="26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Bef>
                <a:spcPts val="1200"/>
              </a:spcBef>
              <a:spcAft>
                <a:spcPts val="800"/>
              </a:spcAf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I will attempt to answer these questions: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“Where should I open a yoga studio in Toronto?”</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"Which factors are important for choosing the best location to start up a Yoga Studio?"</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BCA642-9125-44F6-9876-BE8DA7E05215}"/>
              </a:ext>
            </a:extLst>
          </p:cNvPr>
          <p:cNvSpPr>
            <a:spLocks noGrp="1"/>
          </p:cNvSpPr>
          <p:nvPr>
            <p:ph type="sldNum" sz="quarter" idx="12"/>
          </p:nvPr>
        </p:nvSpPr>
        <p:spPr/>
        <p:txBody>
          <a:bodyPr/>
          <a:lstStyle/>
          <a:p>
            <a:fld id="{C09C66E9-BB6D-4AF6-8D02-4760BA6C2FE3}" type="slidenum">
              <a:rPr lang="en-US" smtClean="0"/>
              <a:t>4</a:t>
            </a:fld>
            <a:endParaRPr lang="en-US"/>
          </a:p>
        </p:txBody>
      </p:sp>
    </p:spTree>
    <p:extLst>
      <p:ext uri="{BB962C8B-B14F-4D97-AF65-F5344CB8AC3E}">
        <p14:creationId xmlns:p14="http://schemas.microsoft.com/office/powerpoint/2010/main" val="2257048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39983-D869-4585-B715-C22089614C8F}"/>
              </a:ext>
            </a:extLst>
          </p:cNvPr>
          <p:cNvSpPr>
            <a:spLocks noGrp="1"/>
          </p:cNvSpPr>
          <p:nvPr>
            <p:ph type="title"/>
          </p:nvPr>
        </p:nvSpPr>
        <p:spPr/>
        <p:txBody>
          <a:bodyPr>
            <a:normAutofit/>
          </a:bodyPr>
          <a:lstStyle/>
          <a:p>
            <a:pPr>
              <a:lnSpc>
                <a:spcPct val="107000"/>
              </a:lnSpc>
              <a:spcBef>
                <a:spcPts val="765"/>
              </a:spcBef>
              <a:spcAft>
                <a:spcPts val="800"/>
              </a:spcAft>
            </a:pPr>
            <a:r>
              <a:rPr lang="en-US"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Data Description</a:t>
            </a:r>
            <a:endParaRPr lang="en-US"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E3B2B9F9-CE51-4D17-8DE7-97D7107C27D0}"/>
              </a:ext>
            </a:extLst>
          </p:cNvPr>
          <p:cNvSpPr>
            <a:spLocks noGrp="1"/>
          </p:cNvSpPr>
          <p:nvPr>
            <p:ph idx="1"/>
          </p:nvPr>
        </p:nvSpPr>
        <p:spPr>
          <a:xfrm>
            <a:off x="739478" y="1734462"/>
            <a:ext cx="8596668" cy="3880773"/>
          </a:xfrm>
        </p:spPr>
        <p:txBody>
          <a:bodyPr/>
          <a:lstStyle/>
          <a:p>
            <a:pPr>
              <a:lnSpc>
                <a:spcPct val="107000"/>
              </a:lnSpc>
              <a:spcAft>
                <a:spcPts val="800"/>
              </a:spcAf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Based on definition of our problem, factors that will influence our decision are: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number of existing yoga studio in the neighborhood</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number of and distance to yoga studios in the neighborhood, if any</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List of Boroughs and neighborhoods of Toronto with their geodata (latitude and longitude)</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distance of neighborhood from city center</a:t>
            </a:r>
            <a:endPar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99CEE61F-519E-4E2B-AEDF-D7CB28D57C17}"/>
              </a:ext>
            </a:extLst>
          </p:cNvPr>
          <p:cNvSpPr>
            <a:spLocks noGrp="1"/>
          </p:cNvSpPr>
          <p:nvPr>
            <p:ph type="sldNum" sz="quarter" idx="12"/>
          </p:nvPr>
        </p:nvSpPr>
        <p:spPr/>
        <p:txBody>
          <a:bodyPr/>
          <a:lstStyle/>
          <a:p>
            <a:fld id="{C09C66E9-BB6D-4AF6-8D02-4760BA6C2FE3}" type="slidenum">
              <a:rPr lang="en-US" smtClean="0"/>
              <a:t>5</a:t>
            </a:fld>
            <a:endParaRPr lang="en-US"/>
          </a:p>
        </p:txBody>
      </p:sp>
    </p:spTree>
    <p:extLst>
      <p:ext uri="{BB962C8B-B14F-4D97-AF65-F5344CB8AC3E}">
        <p14:creationId xmlns:p14="http://schemas.microsoft.com/office/powerpoint/2010/main" val="92793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61C9-8249-417B-B865-0F66DE27A6A0}"/>
              </a:ext>
            </a:extLst>
          </p:cNvPr>
          <p:cNvSpPr>
            <a:spLocks noGrp="1"/>
          </p:cNvSpPr>
          <p:nvPr>
            <p:ph type="title"/>
          </p:nvPr>
        </p:nvSpPr>
        <p:spPr>
          <a:xfrm>
            <a:off x="606313" y="475804"/>
            <a:ext cx="8596668" cy="1320800"/>
          </a:xfrm>
        </p:spPr>
        <p:txBody>
          <a:bodyPr>
            <a:normAutofit fontScale="90000"/>
          </a:bodyPr>
          <a:lstStyle/>
          <a:p>
            <a:pPr>
              <a:lnSpc>
                <a:spcPct val="107000"/>
              </a:lnSpc>
              <a:spcBef>
                <a:spcPts val="930"/>
              </a:spcBef>
              <a:spcAft>
                <a:spcPts val="800"/>
              </a:spcAft>
            </a:pP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To do this project we need the following data:</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1. Toronto City data</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that contains Borough, Neighborhoods along with there latitudes and longitudes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Data Source: </a:t>
            </a:r>
            <a:r>
              <a:rPr lang="en-US" sz="1800" u="sng" dirty="0">
                <a:solidFill>
                  <a:srgbClr val="296EAA"/>
                </a:solidFill>
                <a:effectLst/>
                <a:latin typeface="Helvetica" panose="020B0604020202020204" pitchFamily="34" charset="0"/>
                <a:ea typeface="Times New Roman" panose="02020603050405020304" pitchFamily="18" charset="0"/>
                <a:cs typeface="Times New Roman" panose="02020603050405020304" pitchFamily="18" charset="0"/>
                <a:hlinkClick r:id="rId2"/>
              </a:rPr>
              <a:t>https://en.wikipedia.org/wiki/List_of_postal_codes_of_Canada:_M</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2. Geographical Location data using Geocoder Package</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Data Source: </a:t>
            </a:r>
            <a:r>
              <a:rPr lang="en-US" sz="1800" u="sng" dirty="0">
                <a:solidFill>
                  <a:srgbClr val="296EAA"/>
                </a:solidFill>
                <a:effectLst/>
                <a:latin typeface="Helvetica" panose="020B0604020202020204" pitchFamily="34" charset="0"/>
                <a:ea typeface="Times New Roman" panose="02020603050405020304" pitchFamily="18" charset="0"/>
                <a:cs typeface="Times New Roman" panose="02020603050405020304" pitchFamily="18" charset="0"/>
                <a:hlinkClick r:id="rId3"/>
              </a:rPr>
              <a:t>https://cocl.us/Geospatial_data</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b="1"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3. Yoga studio Data using Foursquare API</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Data Source: </a:t>
            </a:r>
            <a:r>
              <a:rPr lang="en-US" sz="1800" u="sng" dirty="0">
                <a:solidFill>
                  <a:srgbClr val="296EAA"/>
                </a:solidFill>
                <a:effectLst/>
                <a:latin typeface="Helvetica" panose="020B0604020202020204" pitchFamily="34" charset="0"/>
                <a:ea typeface="Times New Roman" panose="02020603050405020304" pitchFamily="18" charset="0"/>
                <a:cs typeface="Times New Roman" panose="02020603050405020304" pitchFamily="18" charset="0"/>
                <a:hlinkClick r:id="rId4"/>
              </a:rPr>
              <a:t>https://foursquare.com/developers/apps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All data related to locations of Yoga Studio will be obtained via the </a:t>
            </a:r>
            <a:r>
              <a:rPr lang="en-US" sz="1800" dirty="0" err="1">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FourSquare</a:t>
            </a: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API utilized via the Request library in Python.</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Foursquare is a US tech company from New York focusing on location data.</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can get the name, latitude and longitude for each venue.</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effectLst/>
                <a:latin typeface="Calibri" panose="020F0502020204030204" pitchFamily="34" charset="0"/>
                <a:ea typeface="Calibri" panose="020F0502020204030204" pitchFamily="34" charset="0"/>
                <a:cs typeface="Arial" panose="020B0604020202020204" pitchFamily="34" charset="0"/>
              </a:rPr>
              <a:t>  </a:t>
            </a:r>
            <a:br>
              <a:rPr lang="en-US" sz="2700" dirty="0">
                <a:solidFill>
                  <a:schemeClr val="accent1">
                    <a:lumMod val="75000"/>
                  </a:schemeClr>
                </a:solidFill>
                <a:effectLst/>
                <a:latin typeface="Calibri" panose="020F0502020204030204" pitchFamily="34" charset="0"/>
                <a:ea typeface="Calibri" panose="020F0502020204030204" pitchFamily="34" charset="0"/>
                <a:cs typeface="Arial" panose="020B0604020202020204" pitchFamily="34" charset="0"/>
              </a:rPr>
            </a:br>
            <a:r>
              <a:rPr lang="en-US" sz="2700" b="1" dirty="0">
                <a:solidFill>
                  <a:schemeClr val="accent1">
                    <a:lumMod val="75000"/>
                  </a:schemeClr>
                </a:solidFill>
                <a:effectLst/>
                <a:latin typeface="inherit"/>
                <a:ea typeface="Times New Roman" panose="02020603050405020304" pitchFamily="18" charset="0"/>
                <a:cs typeface="Times New Roman" panose="02020603050405020304" pitchFamily="18" charset="0"/>
              </a:rPr>
              <a:t>Data Preprocessing</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use data preprocessing to clean the dataset.</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do the following preprocessing operations:</a:t>
            </a:r>
            <a:br>
              <a:rPr lang="en-US" sz="1800" dirty="0">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Drop rows having null value and value assigned as "Not assigned"</a:t>
            </a:r>
            <a:b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Process the cells that have an assigned borough</a:t>
            </a:r>
            <a:b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Get the latitude and the longitude coordinates of each Postal code</a:t>
            </a:r>
            <a:b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r>
              <a:rPr lang="en-US" sz="1800" dirty="0">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Merging the geographical data frame with neighborhood data frame according to the Postal Code</a:t>
            </a:r>
            <a:b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Slide Number Placeholder 3">
            <a:extLst>
              <a:ext uri="{FF2B5EF4-FFF2-40B4-BE49-F238E27FC236}">
                <a16:creationId xmlns:a16="http://schemas.microsoft.com/office/drawing/2014/main" id="{1BE56807-A798-4FEF-82F6-E985A8621669}"/>
              </a:ext>
            </a:extLst>
          </p:cNvPr>
          <p:cNvSpPr>
            <a:spLocks noGrp="1"/>
          </p:cNvSpPr>
          <p:nvPr>
            <p:ph type="sldNum" sz="quarter" idx="12"/>
          </p:nvPr>
        </p:nvSpPr>
        <p:spPr/>
        <p:txBody>
          <a:bodyPr/>
          <a:lstStyle/>
          <a:p>
            <a:fld id="{C09C66E9-BB6D-4AF6-8D02-4760BA6C2FE3}" type="slidenum">
              <a:rPr lang="en-US" smtClean="0"/>
              <a:t>6</a:t>
            </a:fld>
            <a:endParaRPr lang="en-US"/>
          </a:p>
        </p:txBody>
      </p:sp>
    </p:spTree>
    <p:extLst>
      <p:ext uri="{BB962C8B-B14F-4D97-AF65-F5344CB8AC3E}">
        <p14:creationId xmlns:p14="http://schemas.microsoft.com/office/powerpoint/2010/main" val="142220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F4779FE-FBC7-4304-BBDA-32C330A51096}"/>
              </a:ext>
            </a:extLst>
          </p:cNvPr>
          <p:cNvSpPr>
            <a:spLocks noChangeArrowheads="1"/>
          </p:cNvSpPr>
          <p:nvPr/>
        </p:nvSpPr>
        <p:spPr bwMode="auto">
          <a:xfrm>
            <a:off x="719091" y="641142"/>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743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Our </a:t>
            </a:r>
            <a:r>
              <a:rPr kumimoji="0" lang="en-US" altLang="en-US" sz="13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Neighborhood Candidate Data is shown in the below table.</a:t>
            </a:r>
            <a:endParaRPr kumimoji="0" lang="en-US" altLang="en-US" sz="13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
            <a:extLst>
              <a:ext uri="{FF2B5EF4-FFF2-40B4-BE49-F238E27FC236}">
                <a16:creationId xmlns:a16="http://schemas.microsoft.com/office/drawing/2014/main" id="{DA0D702B-6CFA-4A01-9FF0-D009E9C30E1B}"/>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37678" y="869742"/>
            <a:ext cx="4137025" cy="16684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004E7F42-6975-4182-8190-9052F8659604}"/>
              </a:ext>
            </a:extLst>
          </p:cNvPr>
          <p:cNvSpPr>
            <a:spLocks noChangeArrowheads="1"/>
          </p:cNvSpPr>
          <p:nvPr/>
        </p:nvSpPr>
        <p:spPr bwMode="auto">
          <a:xfrm>
            <a:off x="541538" y="2809244"/>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After cleaning data, we should add the Latitude and Longitudes of each location.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We build a data frame of the postal code of each neighborhood along with the borough and neighborhood name.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2697B36-C8EF-43EC-9FD2-53634032D35A}"/>
              </a:ext>
            </a:extLst>
          </p:cNvPr>
          <p:cNvPicPr/>
          <p:nvPr/>
        </p:nvPicPr>
        <p:blipFill>
          <a:blip r:embed="rId3" cstate="screen">
            <a:extLst>
              <a:ext uri="{28A0092B-C50C-407E-A947-70E740481C1C}">
                <a14:useLocalDpi xmlns:a14="http://schemas.microsoft.com/office/drawing/2010/main"/>
              </a:ext>
            </a:extLst>
          </a:blip>
          <a:stretch>
            <a:fillRect/>
          </a:stretch>
        </p:blipFill>
        <p:spPr>
          <a:xfrm>
            <a:off x="2096645" y="3355511"/>
            <a:ext cx="3203323" cy="2068743"/>
          </a:xfrm>
          <a:prstGeom prst="rect">
            <a:avLst/>
          </a:prstGeom>
        </p:spPr>
      </p:pic>
      <p:sp>
        <p:nvSpPr>
          <p:cNvPr id="6" name="Slide Number Placeholder 5">
            <a:extLst>
              <a:ext uri="{FF2B5EF4-FFF2-40B4-BE49-F238E27FC236}">
                <a16:creationId xmlns:a16="http://schemas.microsoft.com/office/drawing/2014/main" id="{600A1A09-2539-49CA-87D7-A32D11639143}"/>
              </a:ext>
            </a:extLst>
          </p:cNvPr>
          <p:cNvSpPr>
            <a:spLocks noGrp="1"/>
          </p:cNvSpPr>
          <p:nvPr>
            <p:ph type="sldNum" sz="quarter" idx="12"/>
          </p:nvPr>
        </p:nvSpPr>
        <p:spPr/>
        <p:txBody>
          <a:bodyPr/>
          <a:lstStyle/>
          <a:p>
            <a:fld id="{C09C66E9-BB6D-4AF6-8D02-4760BA6C2FE3}" type="slidenum">
              <a:rPr lang="en-US" smtClean="0"/>
              <a:t>7</a:t>
            </a:fld>
            <a:endParaRPr lang="en-US"/>
          </a:p>
        </p:txBody>
      </p:sp>
    </p:spTree>
    <p:extLst>
      <p:ext uri="{BB962C8B-B14F-4D97-AF65-F5344CB8AC3E}">
        <p14:creationId xmlns:p14="http://schemas.microsoft.com/office/powerpoint/2010/main" val="1098758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3">
            <a:extLst>
              <a:ext uri="{FF2B5EF4-FFF2-40B4-BE49-F238E27FC236}">
                <a16:creationId xmlns:a16="http://schemas.microsoft.com/office/drawing/2014/main" id="{EE8CD0CB-11C9-4990-9159-CC66CB34AD6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66909" y="1019011"/>
            <a:ext cx="5943600" cy="174466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4">
            <a:extLst>
              <a:ext uri="{FF2B5EF4-FFF2-40B4-BE49-F238E27FC236}">
                <a16:creationId xmlns:a16="http://schemas.microsoft.com/office/drawing/2014/main" id="{D8782D0D-CD29-4BB7-BA6D-F045AD6E0A2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9158" y="3268834"/>
            <a:ext cx="2674938" cy="30257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8F654B60-9EDB-4412-9C8B-4B8B3D5847E4}"/>
              </a:ext>
            </a:extLst>
          </p:cNvPr>
          <p:cNvSpPr>
            <a:spLocks noChangeArrowheads="1"/>
          </p:cNvSpPr>
          <p:nvPr/>
        </p:nvSpPr>
        <p:spPr bwMode="auto">
          <a:xfrm>
            <a:off x="350668" y="499846"/>
            <a:ext cx="908883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We merge the geographical </a:t>
            </a:r>
            <a:r>
              <a:rPr kumimoji="0" lang="en-US" altLang="en-US" sz="1600" b="0" i="0" u="none" strike="noStrike" cap="none" normalizeH="0" baseline="0" dirty="0" err="1">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dataframe</a:t>
            </a: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 with neighborhood </a:t>
            </a:r>
            <a:r>
              <a:rPr kumimoji="0" lang="en-US" altLang="en-US" sz="1600" b="0" i="0" u="none" strike="noStrike" cap="none" normalizeH="0" baseline="0" dirty="0" err="1">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dataframe</a:t>
            </a:r>
            <a:r>
              <a:rPr kumimoji="0" lang="en-US" altLang="en-US" sz="16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 according to the Postal Code</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6DC6479D-3F0C-4DF9-9F44-0CBDD1A9EECD}"/>
              </a:ext>
            </a:extLst>
          </p:cNvPr>
          <p:cNvSpPr>
            <a:spLocks noChangeArrowheads="1"/>
          </p:cNvSpPr>
          <p:nvPr/>
        </p:nvSpPr>
        <p:spPr bwMode="auto">
          <a:xfrm>
            <a:off x="350668" y="2950530"/>
            <a:ext cx="4788490"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Helvetica" panose="020B0604020202020204" pitchFamily="34" charset="0"/>
                <a:ea typeface="Calibri" panose="020F0502020204030204" pitchFamily="34" charset="0"/>
                <a:cs typeface="Arial" panose="020B0604020202020204" pitchFamily="34" charset="0"/>
              </a:rPr>
              <a:t>we find out how many neighborhoods are in each borough</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1D6703A1-5535-41E1-A1B0-374D2471FA43}"/>
              </a:ext>
            </a:extLst>
          </p:cNvPr>
          <p:cNvSpPr>
            <a:spLocks noChangeArrowheads="1"/>
          </p:cNvSpPr>
          <p:nvPr/>
        </p:nvSpPr>
        <p:spPr bwMode="auto">
          <a:xfrm>
            <a:off x="0" y="53800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E8701485-4035-46E5-A461-8B5699199F0C}"/>
              </a:ext>
            </a:extLst>
          </p:cNvPr>
          <p:cNvSpPr>
            <a:spLocks noGrp="1"/>
          </p:cNvSpPr>
          <p:nvPr>
            <p:ph type="sldNum" sz="quarter" idx="12"/>
          </p:nvPr>
        </p:nvSpPr>
        <p:spPr/>
        <p:txBody>
          <a:bodyPr/>
          <a:lstStyle/>
          <a:p>
            <a:fld id="{C09C66E9-BB6D-4AF6-8D02-4760BA6C2FE3}" type="slidenum">
              <a:rPr lang="en-US" smtClean="0"/>
              <a:t>8</a:t>
            </a:fld>
            <a:endParaRPr lang="en-US"/>
          </a:p>
        </p:txBody>
      </p:sp>
    </p:spTree>
    <p:extLst>
      <p:ext uri="{BB962C8B-B14F-4D97-AF65-F5344CB8AC3E}">
        <p14:creationId xmlns:p14="http://schemas.microsoft.com/office/powerpoint/2010/main" val="3991937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80CE9EE-DF93-43B7-8558-2595A2D05BBF}"/>
              </a:ext>
            </a:extLst>
          </p:cNvPr>
          <p:cNvSpPr>
            <a:spLocks noChangeArrowheads="1"/>
          </p:cNvSpPr>
          <p:nvPr/>
        </p:nvSpPr>
        <p:spPr bwMode="auto">
          <a:xfrm>
            <a:off x="417251" y="274631"/>
            <a:ext cx="4608954" cy="10265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7438"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rPr>
              <a:t>Visualizing all the boroughs in Toronto</a:t>
            </a:r>
            <a:endParaRPr kumimoji="0" lang="en-US" altLang="en-US" sz="1600" b="1" i="0" u="none" strike="noStrike" cap="none" normalizeH="0" baseline="0" dirty="0">
              <a:ln>
                <a:noFill/>
              </a:ln>
              <a:solidFill>
                <a:schemeClr val="tx1"/>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Create a list and store all unique borough names</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pic>
        <p:nvPicPr>
          <p:cNvPr id="4097" name="Picture 5">
            <a:extLst>
              <a:ext uri="{FF2B5EF4-FFF2-40B4-BE49-F238E27FC236}">
                <a16:creationId xmlns:a16="http://schemas.microsoft.com/office/drawing/2014/main" id="{E5E1B238-A76C-4BC4-B6E9-2E81812E4A8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0730" y="1301157"/>
            <a:ext cx="2645546" cy="30923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9D13818F-3B66-48B2-80A1-05996F85A6E0}"/>
              </a:ext>
            </a:extLst>
          </p:cNvPr>
          <p:cNvSpPr>
            <a:spLocks noChangeArrowheads="1"/>
          </p:cNvSpPr>
          <p:nvPr/>
        </p:nvSpPr>
        <p:spPr bwMode="auto">
          <a:xfrm>
            <a:off x="1238687" y="4835274"/>
            <a:ext cx="5286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The geographical coordinates of Toronto are</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43.704607733980595, -79.3971529116505</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Slide Number Placeholder 3">
            <a:extLst>
              <a:ext uri="{FF2B5EF4-FFF2-40B4-BE49-F238E27FC236}">
                <a16:creationId xmlns:a16="http://schemas.microsoft.com/office/drawing/2014/main" id="{1A6884F3-63E9-43AA-A338-EC00DDEB14A5}"/>
              </a:ext>
            </a:extLst>
          </p:cNvPr>
          <p:cNvSpPr>
            <a:spLocks noGrp="1"/>
          </p:cNvSpPr>
          <p:nvPr>
            <p:ph type="sldNum" sz="quarter" idx="12"/>
          </p:nvPr>
        </p:nvSpPr>
        <p:spPr/>
        <p:txBody>
          <a:bodyPr/>
          <a:lstStyle/>
          <a:p>
            <a:fld id="{C09C66E9-BB6D-4AF6-8D02-4760BA6C2FE3}" type="slidenum">
              <a:rPr lang="en-US" smtClean="0"/>
              <a:t>9</a:t>
            </a:fld>
            <a:endParaRPr lang="en-US"/>
          </a:p>
        </p:txBody>
      </p:sp>
    </p:spTree>
    <p:extLst>
      <p:ext uri="{BB962C8B-B14F-4D97-AF65-F5344CB8AC3E}">
        <p14:creationId xmlns:p14="http://schemas.microsoft.com/office/powerpoint/2010/main" val="348865455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34</TotalTime>
  <Words>1348</Words>
  <Application>Microsoft Office PowerPoint</Application>
  <PresentationFormat>Widescreen</PresentationFormat>
  <Paragraphs>91</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Helvetica</vt:lpstr>
      <vt:lpstr>inherit</vt:lpstr>
      <vt:lpstr>Symbol</vt:lpstr>
      <vt:lpstr>Times New Roman</vt:lpstr>
      <vt:lpstr>Trebuchet MS</vt:lpstr>
      <vt:lpstr>Wingdings 3</vt:lpstr>
      <vt:lpstr>Facet</vt:lpstr>
      <vt:lpstr>Finding the best place for Yoga Studio in Toronto</vt:lpstr>
      <vt:lpstr>Introduction Business Problem</vt:lpstr>
      <vt:lpstr>Problem Description</vt:lpstr>
      <vt:lpstr>Target Audience </vt:lpstr>
      <vt:lpstr>Data Description</vt:lpstr>
      <vt:lpstr>To do this project we need the following data: 1. Toronto City data that contains Borough, Neighborhoods along with there latitudes and longitudes Data Source: https://en.wikipedia.org/wiki/List_of_postal_codes_of_Canada:_M 2. Geographical Location data using Geocoder Package Data Source: https://cocl.us/Geospatial_data 3. Yoga studio Data using Foursquare API Data Source: https://foursquare.com/developers/apps All data related to locations of Yoga Studio will be obtained via the FourSquare API utilized via the Request library in Python. Foursquare is a US tech company from New York focusing on location data. We can get the name, latitude and longitude for each venue.    Data Preprocessing We use data preprocessing to clean the dataset. We do the following preprocessing operations: Drop rows having null value and value assigned as "Not assigned" Process the cells that have an assigned borough Get the latitude and the longitude coordinates of each Postal code Merging the geographical data frame with neighborhood data frame according to the Postal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Finding the best place for Yoga Studio in Toronto</dc:title>
  <dc:creator>admin</dc:creator>
  <cp:lastModifiedBy>admin</cp:lastModifiedBy>
  <cp:revision>4</cp:revision>
  <dcterms:created xsi:type="dcterms:W3CDTF">2021-08-07T07:44:11Z</dcterms:created>
  <dcterms:modified xsi:type="dcterms:W3CDTF">2021-08-07T08:22:16Z</dcterms:modified>
</cp:coreProperties>
</file>